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304" r:id="rId8"/>
    <p:sldId id="264" r:id="rId9"/>
    <p:sldId id="265" r:id="rId10"/>
    <p:sldId id="267" r:id="rId11"/>
    <p:sldId id="318" r:id="rId12"/>
    <p:sldId id="266" r:id="rId13"/>
    <p:sldId id="268" r:id="rId14"/>
    <p:sldId id="269" r:id="rId15"/>
    <p:sldId id="270" r:id="rId16"/>
    <p:sldId id="271" r:id="rId17"/>
    <p:sldId id="300" r:id="rId18"/>
    <p:sldId id="301" r:id="rId19"/>
    <p:sldId id="302" r:id="rId20"/>
    <p:sldId id="305" r:id="rId21"/>
    <p:sldId id="303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8" r:id="rId58"/>
    <p:sldId id="307" r:id="rId59"/>
    <p:sldId id="309" r:id="rId60"/>
    <p:sldId id="310" r:id="rId61"/>
    <p:sldId id="320" r:id="rId62"/>
    <p:sldId id="306" r:id="rId6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3369" autoAdjust="0"/>
  </p:normalViewPr>
  <p:slideViewPr>
    <p:cSldViewPr>
      <p:cViewPr>
        <p:scale>
          <a:sx n="76" d="100"/>
          <a:sy n="76" d="100"/>
        </p:scale>
        <p:origin x="-118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7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25.5.2017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ДГ „Огнян Михайлов“</a:t>
            </a:r>
            <a:endParaRPr lang="bg-BG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4263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 данни за патрона на  детската градина:</a:t>
            </a:r>
            <a:b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95936" y="3933056"/>
            <a:ext cx="4690864" cy="2193107"/>
          </a:xfrm>
        </p:spPr>
        <p:txBody>
          <a:bodyPr/>
          <a:lstStyle/>
          <a:p>
            <a:pPr marL="0" indent="0">
              <a:buNone/>
            </a:pPr>
            <a:r>
              <a:rPr lang="bg-BG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Огнян Михайлов е роден на 12 юли 1921 година.</a:t>
            </a:r>
            <a:endParaRPr lang="bg-BG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060848"/>
            <a:ext cx="3129544" cy="36724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150332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 на Огнян Михайлов:</a:t>
            </a:r>
            <a:r>
              <a:rPr lang="bg-BG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6"/>
            <a:ext cx="8136904" cy="4536504"/>
          </a:xfrm>
        </p:spPr>
      </p:pic>
      <p:sp>
        <p:nvSpPr>
          <p:cNvPr id="3" name="Текстово поле 2"/>
          <p:cNvSpPr txBox="1"/>
          <p:nvPr/>
        </p:nvSpPr>
        <p:spPr>
          <a:xfrm>
            <a:off x="539552" y="5595098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тази снимка Огнян е с майка си, баща си братята  си Кремен и Чавдар и сестра си Буря</a:t>
            </a:r>
            <a:endParaRPr lang="bg-BG" sz="2800" dirty="0"/>
          </a:p>
        </p:txBody>
      </p:sp>
    </p:spTree>
    <p:extLst>
      <p:ext uri="{BB962C8B-B14F-4D97-AF65-F5344CB8AC3E}">
        <p14:creationId xmlns="" xmlns:p14="http://schemas.microsoft.com/office/powerpoint/2010/main" val="526944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57606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Огнян Михайлов е роден на 12 юли </a:t>
            </a:r>
            <a:r>
              <a:rPr lang="bg-BG" alt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1921г</a:t>
            </a: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alt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Кнежа. В този град преминават </a:t>
            </a: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ранните години на Огнян и брат му близнак Кремен. В Кнежа  бащата на Огнян и Кремен </a:t>
            </a:r>
            <a:r>
              <a:rPr lang="bg-BG" alt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работи </a:t>
            </a: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 юрист. Прокудени от </a:t>
            </a:r>
            <a:r>
              <a:rPr lang="bg-BG" alt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града, </a:t>
            </a: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 се установява като емигранти в Югославия, където живеят две години. След това пет години живеят в Германия. На 21 декември </a:t>
            </a:r>
            <a:r>
              <a:rPr lang="bg-BG" alt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1931г</a:t>
            </a: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Огнян заедно със семейството си се </a:t>
            </a:r>
            <a:r>
              <a:rPr lang="bg-BG" alt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премества </a:t>
            </a:r>
            <a:r>
              <a:rPr lang="bg-BG" altLang="bg-BG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Москва.</a:t>
            </a:r>
            <a:endParaRPr lang="bg-BG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25078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Двамата братя близнаци Огнян и Кремен са приети в редовете на Съветската армия, като доброволци. Само след месец - през май 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1940 г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Огнян е награден с грамота „Отличник” за проявено трудолюбие и дисциплинираност. Още в първите дни на Великата отечествена война, Огнян е зачислен в състава на Московската пролетарска дивизия, която влиза в жестоки  и тежки сражения с настъпващите части на хитлеристката армия. С цената на 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нечовешки 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усилия, голямо напрежение и невероятно мъжество, Огнян заедно с другарите си от дивизията, 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съумява 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продължение на два месеца, да водят сражения при гр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Борисов 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/район на Минск/, станция 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Красная, гр</a:t>
            </a:r>
            <a:r>
              <a:rPr lang="ru-RU" sz="2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Смоленск и др. </a:t>
            </a:r>
            <a:endParaRPr lang="bg-BG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65089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Огнян Михайлов като  сержант, командир на взвод в 22-ри леко инженерен батальон, геройски участва в сраженията на първа линия, постоянно минира и разминира бойното поле на своята военна част. За проявения героизъм е награден с орден „Красная звезда”. През септември 1941г. дивизията е преместена край Москва. На 16 октомври тя участва в жестоката схватка с многобройна вражеска част. Тук на около 70 км. от Москва в района на Нарофоминск в студената нощ на 21.10.1941г., Огнян Михайлов е смъртно ранен и умира в ръцете на своите другари- бойци</a:t>
            </a:r>
            <a:r>
              <a:rPr lang="ru-RU" sz="2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1971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Бюст – паметникът на Огнян</a:t>
            </a:r>
            <a:r>
              <a:rPr lang="bg-BG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DSCI002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021" y="1782108"/>
            <a:ext cx="3643955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Текстово поле 2"/>
          <p:cNvSpPr txBox="1"/>
          <p:nvPr/>
        </p:nvSpPr>
        <p:spPr>
          <a:xfrm>
            <a:off x="2915816" y="564213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 Кнежа</a:t>
            </a:r>
            <a:endParaRPr lang="bg-BG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Поглед в миналото…</a:t>
            </a:r>
            <a:endParaRPr lang="bg-BG" sz="6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87624" y="1916832"/>
            <a:ext cx="6635080" cy="27649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Обединено Детско Заведение № 1</a:t>
            </a:r>
          </a:p>
          <a:p>
            <a:pPr marL="0" indent="0" algn="ctr">
              <a:buNone/>
            </a:pPr>
            <a:r>
              <a:rPr lang="bg-BG" sz="40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„Огнян Михайлов“</a:t>
            </a:r>
            <a:endParaRPr lang="bg-BG" sz="4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29072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07605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bg-BG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 градина отваря врати на 12 юни 1972 година </a:t>
            </a:r>
            <a:r>
              <a:rPr lang="ru-RU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две яслени групи и с четири градински. </a:t>
            </a:r>
            <a:r>
              <a:rPr lang="bg-BG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 предложения и 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спорове възникнаха   около определянето на името  на 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детското заведение. 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Искахме то да носи името на наш местен герой. Избрахме името на сина на Георги Михайлов – Огнян Михайлов – непожалил своя млад живот и загинал геройски при защитата на 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край Нарафоминск. В 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  Нарафоминск се 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намира бюст-паметник на Огнян Михайлов, </a:t>
            </a:r>
            <a:r>
              <a:rPr lang="ru-RU" sz="4000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същия</a:t>
            </a:r>
            <a:r>
              <a:rPr lang="en-US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като този, който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4000" i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издигнат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центъра на нашия град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bg-BG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Предложението ни беше одобрено от градските ръководства – нашето 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заведение </a:t>
            </a:r>
            <a:r>
              <a:rPr lang="ru-RU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 носи името Огнян Михайлов</a:t>
            </a:r>
            <a:r>
              <a:rPr lang="ru-RU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40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ru-RU" sz="40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="" xmlns:p14="http://schemas.microsoft.com/office/powerpoint/2010/main" val="3490757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Персоналът на Обединено  Детско Заведение № 1</a:t>
            </a:r>
            <a:endParaRPr lang="bg-BG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bg-B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 и непедагогически</a:t>
            </a:r>
          </a:p>
          <a:p>
            <a:pPr marL="0" indent="0" algn="ctr">
              <a:buNone/>
            </a:pPr>
            <a:endParaRPr lang="bg-B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bg-B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„Персоналът дойде от две стари неудобни сгради – „Кънчовското” и „Стефан Цанов”, които функционираха като временни детски 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градини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директори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Цветана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Кънчовска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Тотка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Данова;Емилия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Попова“ </a:t>
            </a:r>
            <a:endParaRPr lang="ru-RU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bg-B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8265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321471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sz="2800" b="1" dirty="0" smtClean="0">
                <a:solidFill>
                  <a:srgbClr val="FFFF00"/>
                </a:solidFill>
              </a:rPr>
              <a:t>Учителският колектив при откриването е следният:</a:t>
            </a:r>
            <a:br>
              <a:rPr lang="bg-BG" sz="2800" b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1.Тотка Данова</a:t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2.Теменужка Симеонова</a:t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3Павлина Кацарска</a:t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4.Надежда </a:t>
            </a:r>
            <a:r>
              <a:rPr lang="bg-BG" sz="2000" b="1" i="1" dirty="0" err="1" smtClean="0">
                <a:solidFill>
                  <a:srgbClr val="FFFF00"/>
                </a:solidFill>
              </a:rPr>
              <a:t>Бодилкова</a:t>
            </a:r>
            <a:r>
              <a:rPr lang="bg-BG" sz="2000" b="1" i="1" dirty="0" smtClean="0">
                <a:solidFill>
                  <a:srgbClr val="FFFF00"/>
                </a:solidFill>
              </a:rPr>
              <a:t/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5.Лиляна Петровска</a:t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6.Блага </a:t>
            </a:r>
            <a:r>
              <a:rPr lang="bg-BG" sz="2000" b="1" i="1" dirty="0" err="1" smtClean="0">
                <a:solidFill>
                  <a:srgbClr val="FFFF00"/>
                </a:solidFill>
              </a:rPr>
              <a:t>Бачийска</a:t>
            </a:r>
            <a:r>
              <a:rPr lang="bg-BG" sz="2000" b="1" i="1" dirty="0" smtClean="0">
                <a:solidFill>
                  <a:srgbClr val="FFFF00"/>
                </a:solidFill>
              </a:rPr>
              <a:t/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7.Димитрина Димитрова</a:t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r>
              <a:rPr lang="bg-BG" sz="2000" b="1" i="1" dirty="0" smtClean="0">
                <a:solidFill>
                  <a:srgbClr val="FFFF00"/>
                </a:solidFill>
              </a:rPr>
              <a:t>8.Виолета </a:t>
            </a:r>
            <a:r>
              <a:rPr lang="bg-BG" sz="2000" b="1" i="1" dirty="0" err="1" smtClean="0">
                <a:solidFill>
                  <a:srgbClr val="FFFF00"/>
                </a:solidFill>
              </a:rPr>
              <a:t>Беновска</a:t>
            </a:r>
            <a:r>
              <a:rPr lang="bg-BG" sz="2000" b="1" i="1" dirty="0" smtClean="0">
                <a:solidFill>
                  <a:srgbClr val="FFFF00"/>
                </a:solidFill>
              </a:rPr>
              <a:t/>
            </a:r>
            <a:br>
              <a:rPr lang="bg-BG" sz="2000" b="1" i="1" dirty="0" smtClean="0">
                <a:solidFill>
                  <a:srgbClr val="FFFF00"/>
                </a:solidFill>
              </a:rPr>
            </a:br>
            <a:endParaRPr lang="bg-BG" sz="2000" b="1" i="1" dirty="0">
              <a:solidFill>
                <a:srgbClr val="FFFF00"/>
              </a:solidFill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500034" y="3500438"/>
            <a:ext cx="8229600" cy="278608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През тази</a:t>
            </a:r>
            <a:r>
              <a:rPr kumimoji="0" lang="bg-BG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първа </a:t>
            </a: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Учебна 1972/1973година всички усилия</a:t>
            </a:r>
            <a:r>
              <a:rPr kumimoji="0" lang="bg-BG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целия учителски колектив и </a:t>
            </a:r>
            <a:r>
              <a:rPr kumimoji="0" lang="bg-BG" sz="2400" b="1" i="0" u="none" strike="noStrike" kern="1200" cap="none" spc="0" normalizeH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пом</a:t>
            </a:r>
            <a:r>
              <a:rPr kumimoji="0" lang="bg-BG" sz="2400" b="1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персонал под ръководството на Йорданка Кавгаджийска, бяха насочени към обзавеждане и подреждане на групите, за обогатяване на материалната база с нагледен и оперативен материал.</a:t>
            </a:r>
            <a:r>
              <a:rPr kumimoji="0" lang="bg-BG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bg-BG" sz="24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Бивши директори:</a:t>
            </a:r>
            <a:endParaRPr lang="bg-BG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21977"/>
            <a:ext cx="3096344" cy="3888432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521977"/>
            <a:ext cx="3312368" cy="3920840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334707" y="5516669"/>
            <a:ext cx="37364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Йорданка Кавгаджийска</a:t>
            </a:r>
            <a:br>
              <a:rPr lang="bg-BG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от 1972г. до 1985г</a:t>
            </a:r>
            <a:r>
              <a:rPr lang="bg-BG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4572000" y="5569561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Цветанка Нейкова</a:t>
            </a:r>
            <a:br>
              <a:rPr lang="bg-BG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от 1985г. до 2016г.</a:t>
            </a:r>
            <a:endParaRPr lang="bg-BG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17511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1778150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Колективът на ОДЗ№1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7" y="1708270"/>
            <a:ext cx="1499616" cy="1853184"/>
          </a:xfr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527" y="1708270"/>
            <a:ext cx="1499616" cy="185318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1432560" cy="185318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09" y="4592032"/>
            <a:ext cx="1639824" cy="207264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622" y="4663603"/>
            <a:ext cx="1639824" cy="196291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472" y="4700179"/>
            <a:ext cx="1591056" cy="1926336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663603"/>
            <a:ext cx="1639824" cy="1999488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53" y="4671997"/>
            <a:ext cx="1420368" cy="1999488"/>
          </a:xfrm>
          <a:prstGeom prst="rect">
            <a:avLst/>
          </a:prstGeom>
        </p:spPr>
      </p:pic>
      <p:sp>
        <p:nvSpPr>
          <p:cNvPr id="13" name="Текстово поле 12"/>
          <p:cNvSpPr txBox="1"/>
          <p:nvPr/>
        </p:nvSpPr>
        <p:spPr>
          <a:xfrm>
            <a:off x="5140464" y="1593984"/>
            <a:ext cx="39239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Йорданка Кавгаджийска – директор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Теменужка Тричкова – учител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Блага Бачийска – учител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Павлина Кацарска – учител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Радка Порашка – учител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Фики Писина – учител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Емилиа Бръмчийска – учител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Валя Василкьова – учител </a:t>
            </a:r>
          </a:p>
          <a:p>
            <a:pPr marL="342900" indent="-342900">
              <a:buFont typeface="+mj-lt"/>
              <a:buAutoNum type="arabicPeriod"/>
            </a:pPr>
            <a:endParaRPr lang="bg-BG" sz="16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57720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359024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КОЛЕКТИВЪТ на ОДЗ№1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1572768" cy="1895856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70" y="1928941"/>
            <a:ext cx="1213104" cy="192633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071" y="1925284"/>
            <a:ext cx="1224758" cy="185928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25284"/>
            <a:ext cx="1286256" cy="185928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49080"/>
            <a:ext cx="1359408" cy="178003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379" y="4140913"/>
            <a:ext cx="1335024" cy="178003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393" y="4101289"/>
            <a:ext cx="1304544" cy="1786128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50" y="4174441"/>
            <a:ext cx="1286256" cy="1712976"/>
          </a:xfrm>
          <a:prstGeom prst="rect">
            <a:avLst/>
          </a:prstGeom>
        </p:spPr>
      </p:pic>
      <p:sp>
        <p:nvSpPr>
          <p:cNvPr id="13" name="Текстово поле 12"/>
          <p:cNvSpPr txBox="1"/>
          <p:nvPr/>
        </p:nvSpPr>
        <p:spPr>
          <a:xfrm>
            <a:off x="5744506" y="1772816"/>
            <a:ext cx="339949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Митрофан Митрофанов – учител 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Надежда Тричкова – мед. сестра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Геновева Табашка – мед. сестра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Пенка Герговска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Йорданка Марчовска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Йордана Беремска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Гина Беремска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Митка Бучелска – майстор-готвач</a:t>
            </a:r>
          </a:p>
          <a:p>
            <a:pPr marL="457200" indent="-457200">
              <a:buFont typeface="+mj-lt"/>
              <a:buAutoNum type="arabicPeriod"/>
            </a:pPr>
            <a:endParaRPr lang="bg-BG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bg-BG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bg-BG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bg-BG" sz="20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bg-BG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79465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354162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КОЛЕКТИВЪТ на ОДЗ№1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628800"/>
            <a:ext cx="1072896" cy="1786128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1139952" cy="178612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37" y="1628800"/>
            <a:ext cx="1072896" cy="178612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42674"/>
            <a:ext cx="1066800" cy="164592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550136"/>
            <a:ext cx="1146048" cy="164592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652" y="3550136"/>
            <a:ext cx="1036981" cy="164592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5" y="5321808"/>
            <a:ext cx="1092727" cy="141956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5275886"/>
            <a:ext cx="1146048" cy="1511404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737" y="5275886"/>
            <a:ext cx="1072896" cy="1511404"/>
          </a:xfrm>
          <a:prstGeom prst="rect">
            <a:avLst/>
          </a:prstGeom>
        </p:spPr>
      </p:pic>
      <p:sp>
        <p:nvSpPr>
          <p:cNvPr id="13" name="Текстово поле 12"/>
          <p:cNvSpPr txBox="1"/>
          <p:nvPr/>
        </p:nvSpPr>
        <p:spPr>
          <a:xfrm>
            <a:off x="3995936" y="1718181"/>
            <a:ext cx="49685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Милка Петровска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 Чобанова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Илийка Бизерска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Цанковска – общ. </a:t>
            </a:r>
            <a:r>
              <a:rPr lang="bg-BG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аботник кухня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Костадина Костова – общ. работник кухня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Цветана Григорова – детегледач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Иванка Вълкова – детегледач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Цветана Субашова – детегледач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Виолета Топашка – детегледач </a:t>
            </a:r>
            <a:endParaRPr lang="bg-BG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83087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29208" y="188640"/>
            <a:ext cx="8229600" cy="1282154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КОЛЕКТИВЪТ на ОДЗ№1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38" y="1628800"/>
            <a:ext cx="1286256" cy="1688592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537" y="1628800"/>
            <a:ext cx="1213104" cy="164592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05" y="1628800"/>
            <a:ext cx="1213104" cy="164592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07" y="3367791"/>
            <a:ext cx="1286256" cy="164592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537" y="3456432"/>
            <a:ext cx="1286256" cy="157276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59" y="3470287"/>
            <a:ext cx="1122450" cy="1572768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9" y="5102352"/>
            <a:ext cx="1274064" cy="1481328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663" y="5102352"/>
            <a:ext cx="1316736" cy="1499616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4393557" y="1628800"/>
            <a:ext cx="44644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Станка Каменополска – перачка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Стефка Дилчовска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Росица Польовска – общ. </a:t>
            </a:r>
            <a:r>
              <a:rPr lang="bg-BG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аботник кухня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Валя Тишевишка – чистач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Гюлбие Ходжова – общ. </a:t>
            </a:r>
            <a:r>
              <a:rPr lang="bg-BG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аботник кухня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Йонка Топашка – детегледачка ДЯ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Цветана Кабакчийска – общ. </a:t>
            </a:r>
            <a:r>
              <a:rPr lang="bg-BG" sz="2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аботник кухня</a:t>
            </a:r>
          </a:p>
          <a:p>
            <a:pPr marL="457200" indent="-457200">
              <a:buFont typeface="+mj-lt"/>
              <a:buAutoNum type="arabicPeriod"/>
            </a:pPr>
            <a:r>
              <a:rPr lang="bg-BG" sz="2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Евгения Неновска – майстор-готвач</a:t>
            </a:r>
            <a:endParaRPr lang="bg-BG" sz="2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9509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</p:spPr>
        <p:txBody>
          <a:bodyPr>
            <a:normAutofit/>
          </a:bodyPr>
          <a:lstStyle/>
          <a:p>
            <a:pPr algn="just"/>
            <a:r>
              <a:rPr lang="bg-B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 годините има и други,  които са дали своя принос в развитието на детската градина, за съжаление не разполагаме със снимки, за да Ви ги представим, но можем да споменем някой имена: като  ползваме летописната книга…..</a:t>
            </a:r>
            <a:endParaRPr lang="bg-B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4154494"/>
          </a:xfrm>
        </p:spPr>
        <p:txBody>
          <a:bodyPr>
            <a:normAutofit fontScale="90000"/>
          </a:bodyPr>
          <a:lstStyle/>
          <a:p>
            <a:pPr algn="l"/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Ивка Милчева – учител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К. Илиева</a:t>
            </a:r>
            <a:r>
              <a:rPr lang="en-US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3. Милка Томова – от центъра за работа с деца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4. Лазарина </a:t>
            </a:r>
            <a:r>
              <a:rPr lang="bg-BG" sz="31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Беремска</a:t>
            </a: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музикален ръководител народни песни и танци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5. Искра Каменова-преподавател по немски език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6. Свобода Динкова – учител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7. Йоана </a:t>
            </a:r>
            <a:r>
              <a:rPr lang="bg-BG" sz="31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Койнарска-</a:t>
            </a: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8. Валя </a:t>
            </a:r>
            <a:r>
              <a:rPr lang="bg-BG" sz="31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Чиренска</a:t>
            </a: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–музикален ръководител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9. Христина Христова – учител</a:t>
            </a:r>
            <a:b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10.Юлия Воденичарска – специалист ЗАТС</a:t>
            </a:r>
            <a:r>
              <a:rPr lang="bg-BG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11.Тошка </a:t>
            </a:r>
            <a:r>
              <a:rPr lang="ru-RU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Средкова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–специалист ЗАТС</a:t>
            </a:r>
            <a:b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12.Донка 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Павлова – </a:t>
            </a:r>
            <a:r>
              <a:rPr lang="ru-RU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домакин</a:t>
            </a:r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68742"/>
          </a:xfrm>
        </p:spPr>
        <p:txBody>
          <a:bodyPr>
            <a:noAutofit/>
          </a:bodyPr>
          <a:lstStyle/>
          <a:p>
            <a:pPr algn="l"/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/>
              <a:t/>
            </a:r>
            <a:br>
              <a:rPr lang="bg-BG" sz="1200" dirty="0" smtClean="0"/>
            </a:br>
            <a:r>
              <a:rPr lang="bg-BG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13.Венета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Къндинска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домакин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14.Илка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Ахчийска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учител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15.Илийка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Бизерска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.възпитател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16.Лукан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Порашки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огняр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17.Георги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Миловски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огняр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18.Цецка Илиева – мед.сестра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19.Желана Цветанова –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едагог детска ясла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20.Тинка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Калейчева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музикален педагог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21.Валя Маринова- учител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22.Юлия Тодорова –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.възпитател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23.Валентина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Беновска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.възпитател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24.Румяна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Паньова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председател на УН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25.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Наташка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Цанковска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домакин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26.Галя Младенова – учител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27.Павлина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Станчовска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преподавател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английски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28.Цветанка Томова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29.Росица Радомирска – майстор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готвач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30.Силвия Христова – учител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31.Златка Йорданова – мед.сестра </a:t>
            </a:r>
            <a:r>
              <a:rPr lang="bg-BG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яслена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група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32.Димитринка Ангелова – мед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сестра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33.Лиляна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Драганешева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майстор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готвач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34.Гюла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Чолакова – перачка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35.Мара </a:t>
            </a:r>
            <a:r>
              <a:rPr lang="bg-BG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Григораво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готвач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36.Цветанка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Илчовска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ЗАС</a:t>
            </a:r>
            <a:endParaRPr lang="bg-BG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39675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4104456"/>
          </a:xfrm>
        </p:spPr>
        <p:txBody>
          <a:bodyPr>
            <a:noAutofit/>
          </a:bodyPr>
          <a:lstStyle/>
          <a:p>
            <a:pPr algn="l"/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37.Юлия </a:t>
            </a:r>
            <a:r>
              <a:rPr lang="bg-BG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Горнишка-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38.Малинка </a:t>
            </a:r>
            <a:r>
              <a:rPr lang="bg-BG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Колдашка-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преподавател по английски език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39.Мая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имитрова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–мед. сестра</a:t>
            </a:r>
            <a:b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40.Детелина </a:t>
            </a:r>
            <a:r>
              <a:rPr lang="bg-BG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Димитрова-мед.сестра 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41.Ана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Гетова-пом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.възпитател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42.Цвятко Цветков-огняр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43.Мирослав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Тоев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–огняр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44.Даниела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Къчева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.възпитател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45.Надежда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Хинкина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счетоводител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46.Пенка Николова-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.възпитател</a:t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47.Валерия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Джанабетска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28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детегледач</a:t>
            </a:r>
            <a: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25998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rgbClr val="00B050"/>
                </a:solidFill>
              </a:rPr>
              <a:t>ЕТО КАК СЕ ОТБЕЛЯЗА </a:t>
            </a:r>
            <a:br>
              <a:rPr lang="bg-BG" b="1" dirty="0" smtClean="0">
                <a:solidFill>
                  <a:srgbClr val="00B050"/>
                </a:solidFill>
              </a:rPr>
            </a:br>
            <a:r>
              <a:rPr lang="bg-BG" b="1" dirty="0" smtClean="0">
                <a:solidFill>
                  <a:srgbClr val="00B050"/>
                </a:solidFill>
              </a:rPr>
              <a:t>35 ГОДИНИ </a:t>
            </a:r>
            <a:br>
              <a:rPr lang="bg-BG" b="1" dirty="0" smtClean="0">
                <a:solidFill>
                  <a:srgbClr val="00B050"/>
                </a:solidFill>
              </a:rPr>
            </a:br>
            <a:r>
              <a:rPr lang="bg-BG" b="1" dirty="0" smtClean="0">
                <a:solidFill>
                  <a:srgbClr val="00B050"/>
                </a:solidFill>
              </a:rPr>
              <a:t> ОДЗ №1</a:t>
            </a:r>
            <a:endParaRPr lang="bg-BG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icture1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80063" y="692150"/>
            <a:ext cx="3313112" cy="2343150"/>
          </a:xfrm>
          <a:prstGeom prst="rect">
            <a:avLst/>
          </a:prstGeom>
          <a:noFill/>
        </p:spPr>
      </p:pic>
      <p:pic>
        <p:nvPicPr>
          <p:cNvPr id="5" name="Picture 9" descr="Picture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23850" y="2474913"/>
            <a:ext cx="4105275" cy="2668587"/>
          </a:xfrm>
          <a:noFill/>
        </p:spPr>
      </p:pic>
      <p:pic>
        <p:nvPicPr>
          <p:cNvPr id="6" name="Picture 14" descr="Picture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6314" y="3786190"/>
            <a:ext cx="3816350" cy="2571750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43438" y="3068638"/>
            <a:ext cx="4078287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en-US" sz="4800" dirty="0"/>
              <a:t>*</a:t>
            </a:r>
            <a:r>
              <a:rPr lang="bg-BG" sz="4800" dirty="0"/>
              <a:t> </a:t>
            </a:r>
            <a:r>
              <a:rPr lang="bg-BG" sz="4800" b="1" dirty="0">
                <a:solidFill>
                  <a:srgbClr val="FF3300"/>
                </a:solidFill>
              </a:rPr>
              <a:t>новаторство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68313" y="5589588"/>
            <a:ext cx="3810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en-US" sz="4800" b="1" dirty="0"/>
              <a:t>*</a:t>
            </a:r>
            <a:r>
              <a:rPr lang="bg-BG" sz="4800" b="1" dirty="0"/>
              <a:t> </a:t>
            </a:r>
            <a:r>
              <a:rPr lang="bg-BG" sz="4800" b="1" dirty="0">
                <a:solidFill>
                  <a:srgbClr val="FF3300"/>
                </a:solidFill>
              </a:rPr>
              <a:t>свежи идеи</a:t>
            </a:r>
            <a:r>
              <a:rPr lang="en-US" dirty="0"/>
              <a:t> </a:t>
            </a:r>
          </a:p>
        </p:txBody>
      </p:sp>
      <p:sp>
        <p:nvSpPr>
          <p:cNvPr id="9" name="Rectangle 4" descr="5%"/>
          <p:cNvSpPr>
            <a:spLocks noChangeArrowheads="1"/>
          </p:cNvSpPr>
          <p:nvPr/>
        </p:nvSpPr>
        <p:spPr bwMode="auto">
          <a:xfrm>
            <a:off x="0" y="1341438"/>
            <a:ext cx="56943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0" hangingPunct="0"/>
            <a:r>
              <a:rPr lang="en-US" sz="4800" dirty="0"/>
              <a:t>* </a:t>
            </a:r>
            <a:r>
              <a:rPr lang="bg-BG" sz="4800" b="1" dirty="0">
                <a:solidFill>
                  <a:srgbClr val="FF3300"/>
                </a:solidFill>
              </a:rPr>
              <a:t>професионализъм</a:t>
            </a:r>
            <a:r>
              <a:rPr lang="en-US" dirty="0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3312"/>
            <a:ext cx="55435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bg-BG" sz="4800" b="1" dirty="0">
                <a:solidFill>
                  <a:schemeClr val="accent2"/>
                </a:solidFill>
              </a:rPr>
              <a:t>35   ГОДИНИ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00684" cy="939784"/>
          </a:xfrm>
        </p:spPr>
        <p:txBody>
          <a:bodyPr/>
          <a:lstStyle/>
          <a:p>
            <a:r>
              <a:rPr lang="bg-BG" b="1" dirty="0" smtClean="0">
                <a:solidFill>
                  <a:srgbClr val="00B050"/>
                </a:solidFill>
              </a:rPr>
              <a:t>35 ГОДИНИ</a:t>
            </a:r>
            <a:endParaRPr lang="bg-BG" b="1" dirty="0">
              <a:solidFill>
                <a:srgbClr val="00B050"/>
              </a:solidFill>
            </a:endParaRPr>
          </a:p>
        </p:txBody>
      </p:sp>
      <p:pic>
        <p:nvPicPr>
          <p:cNvPr id="4" name="Picture 17" descr="Picture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785926"/>
            <a:ext cx="2000264" cy="1857388"/>
          </a:xfrm>
          <a:noFill/>
        </p:spPr>
      </p:pic>
      <p:pic>
        <p:nvPicPr>
          <p:cNvPr id="5" name="Picture 15" descr="Picture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92725" y="3868738"/>
            <a:ext cx="3455988" cy="2501900"/>
          </a:xfrm>
          <a:prstGeom prst="rect">
            <a:avLst/>
          </a:prstGeom>
          <a:noFill/>
        </p:spPr>
      </p:pic>
      <p:pic>
        <p:nvPicPr>
          <p:cNvPr id="6" name="Picture 16" descr="Picture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286380" y="1000108"/>
            <a:ext cx="3397250" cy="2582863"/>
          </a:xfrm>
          <a:prstGeom prst="rect">
            <a:avLst/>
          </a:prstGeom>
          <a:noFill/>
        </p:spPr>
      </p:pic>
      <p:pic>
        <p:nvPicPr>
          <p:cNvPr id="7" name="Picture 18" descr="Picture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785786" y="3571877"/>
            <a:ext cx="4241800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ictur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500306"/>
            <a:ext cx="2876550" cy="209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Picture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00760" y="4572008"/>
            <a:ext cx="2679700" cy="1981200"/>
          </a:xfrm>
          <a:prstGeom prst="rect">
            <a:avLst/>
          </a:prstGeom>
          <a:noFill/>
        </p:spPr>
      </p:pic>
      <p:pic>
        <p:nvPicPr>
          <p:cNvPr id="6" name="Picture 4" descr="Picture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227763" y="404813"/>
            <a:ext cx="2646362" cy="1931987"/>
          </a:xfrm>
          <a:prstGeom prst="rect">
            <a:avLst/>
          </a:prstGeom>
          <a:noFill/>
        </p:spPr>
      </p:pic>
      <p:pic>
        <p:nvPicPr>
          <p:cNvPr id="7" name="Picture 3" descr="Picture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95288" y="404813"/>
            <a:ext cx="2663825" cy="1901825"/>
          </a:xfrm>
          <a:noFill/>
        </p:spPr>
      </p:pic>
      <p:pic>
        <p:nvPicPr>
          <p:cNvPr id="8" name="Picture 5" descr="Picture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28596" y="4714884"/>
            <a:ext cx="2719387" cy="1981200"/>
          </a:xfrm>
          <a:prstGeom prst="rect">
            <a:avLst/>
          </a:prstGeom>
          <a:noFill/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443663" y="3141663"/>
            <a:ext cx="2016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b="1" dirty="0">
                <a:solidFill>
                  <a:schemeClr val="accent2"/>
                </a:solidFill>
              </a:rPr>
              <a:t>ИГРИ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563938" y="1052513"/>
            <a:ext cx="223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b="1" dirty="0">
                <a:solidFill>
                  <a:schemeClr val="accent2"/>
                </a:solidFill>
              </a:rPr>
              <a:t>ОБУЧЕНИЕ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419475" y="5373688"/>
            <a:ext cx="237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bg-BG" b="1" dirty="0">
                <a:solidFill>
                  <a:schemeClr val="accent2"/>
                </a:solidFill>
              </a:rPr>
              <a:t>ВЪЗПИТАНИЕ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84213" y="3213100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b="1" dirty="0">
                <a:solidFill>
                  <a:schemeClr val="accent2"/>
                </a:solidFill>
              </a:rPr>
              <a:t>СПОРТ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97370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rgbClr val="00B050"/>
                </a:solidFill>
              </a:rPr>
              <a:t>ЕТО КАК СЕ ОТБЕЛЯЗА </a:t>
            </a:r>
            <a:br>
              <a:rPr lang="bg-BG" b="1" dirty="0" smtClean="0">
                <a:solidFill>
                  <a:srgbClr val="00B050"/>
                </a:solidFill>
              </a:rPr>
            </a:br>
            <a:r>
              <a:rPr lang="bg-BG" b="1" dirty="0" smtClean="0">
                <a:solidFill>
                  <a:srgbClr val="00B050"/>
                </a:solidFill>
              </a:rPr>
              <a:t>40 ГОДИНИ </a:t>
            </a:r>
            <a:br>
              <a:rPr lang="bg-BG" b="1" dirty="0" smtClean="0">
                <a:solidFill>
                  <a:srgbClr val="00B050"/>
                </a:solidFill>
              </a:rPr>
            </a:br>
            <a:r>
              <a:rPr lang="bg-BG" b="1" dirty="0" smtClean="0">
                <a:solidFill>
                  <a:srgbClr val="00B050"/>
                </a:solidFill>
              </a:rPr>
              <a:t>ОДЗ№1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sz="2800" dirty="0" smtClean="0">
                <a:solidFill>
                  <a:schemeClr val="hlink"/>
                </a:solidFill>
              </a:rPr>
              <a:t>40 години, през които детската градина е запазена територия за децата</a:t>
            </a:r>
            <a:r>
              <a:rPr lang="bg-BG" sz="4000" dirty="0" smtClean="0"/>
              <a:t> </a:t>
            </a:r>
            <a:r>
              <a:rPr lang="bg-BG" sz="4000" dirty="0" smtClean="0">
                <a:solidFill>
                  <a:schemeClr val="hlink"/>
                </a:solidFill>
              </a:rPr>
              <a:t>…</a:t>
            </a:r>
          </a:p>
        </p:txBody>
      </p:sp>
      <p:pic>
        <p:nvPicPr>
          <p:cNvPr id="5" name="Picture 9" descr="Copy of PIC_04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5288" y="1412875"/>
            <a:ext cx="4321175" cy="2484438"/>
          </a:xfrm>
        </p:spPr>
      </p:pic>
      <p:pic>
        <p:nvPicPr>
          <p:cNvPr id="6" name="Picture 7" descr="PIC_13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787900" y="1412875"/>
            <a:ext cx="4105275" cy="2447925"/>
          </a:xfrm>
          <a:prstGeom prst="rect">
            <a:avLst/>
          </a:prstGeom>
        </p:spPr>
      </p:pic>
      <p:pic>
        <p:nvPicPr>
          <p:cNvPr id="7" name="Picture 10" descr="PIC_08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933825"/>
            <a:ext cx="4322762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PIC_034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787900" y="3933825"/>
            <a:ext cx="4105275" cy="2690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B050"/>
                </a:solidFill>
              </a:rPr>
              <a:t>40 ГОДИНИ</a:t>
            </a:r>
            <a:endParaRPr lang="bg-BG" b="1" dirty="0">
              <a:solidFill>
                <a:srgbClr val="00B050"/>
              </a:solidFill>
            </a:endParaRPr>
          </a:p>
        </p:txBody>
      </p:sp>
      <p:pic>
        <p:nvPicPr>
          <p:cNvPr id="4" name="Picture 16" descr="PIC_084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836613"/>
            <a:ext cx="2914650" cy="2185987"/>
          </a:xfrm>
        </p:spPr>
      </p:pic>
      <p:pic>
        <p:nvPicPr>
          <p:cNvPr id="5" name="Picture 12" descr="PIC_00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1412875"/>
            <a:ext cx="3311525" cy="248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PIC_10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229350" y="908050"/>
            <a:ext cx="2914650" cy="2185988"/>
          </a:xfrm>
          <a:prstGeom prst="rect">
            <a:avLst/>
          </a:prstGeom>
          <a:noFill/>
        </p:spPr>
      </p:pic>
      <p:pic>
        <p:nvPicPr>
          <p:cNvPr id="7" name="Picture 14" descr="PIC_083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0" y="3860800"/>
            <a:ext cx="2916238" cy="2187575"/>
          </a:xfrm>
          <a:prstGeom prst="rect">
            <a:avLst/>
          </a:prstGeom>
        </p:spPr>
      </p:pic>
      <p:pic>
        <p:nvPicPr>
          <p:cNvPr id="8" name="Picture 17" descr="PIC_084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6238" y="4338638"/>
            <a:ext cx="3359150" cy="2233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PIC_198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227763" y="3860800"/>
            <a:ext cx="2916237" cy="2243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xit" presetSubtype="32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bg-BG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 летописната книга…</a:t>
            </a:r>
            <a:endParaRPr lang="bg-BG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80073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626469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 учебната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1982-1983 година 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учителският колектив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в Нарафоминск, но за съжаление то не се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осъществява.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1991-1992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година, празнично отбелязване на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20-годишнина 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ДГ.</a:t>
            </a:r>
          </a:p>
          <a:p>
            <a:pPr marL="0" indent="0" algn="just">
              <a:buNone/>
            </a:pP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 учебна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1992-1993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година е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организиран едноседмичен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отдих за децата от 3-та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група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град Вършец.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1977-1978 година -</a:t>
            </a:r>
            <a:r>
              <a:rPr lang="ru-RU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незабравима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нас ще остане поредната ни среща с  братята на Огнян – Кремен и Чавдар, съпругата и дъщерята на Чавдар, брата на Георги Михайлов и сестра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 – Буря </a:t>
            </a:r>
            <a:r>
              <a:rPr lang="ru-RU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Михайлова. Срещата премина с много богати </a:t>
            </a:r>
            <a:r>
              <a:rPr lang="ru-RU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впечатления.</a:t>
            </a:r>
            <a:endParaRPr lang="ru-RU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5689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bg-BG" sz="6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</a:t>
            </a:r>
            <a:endParaRPr lang="bg-BG" sz="6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705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5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ДНЕС.....</a:t>
            </a:r>
            <a:endParaRPr lang="bg-BG" sz="5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64873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 години</a:t>
            </a:r>
          </a:p>
          <a:p>
            <a:pPr marL="0" indent="0" algn="just">
              <a:buNone/>
            </a:pPr>
            <a:endParaRPr lang="bg-BG" sz="3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bg-BG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Култура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bg-BG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bg-BG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bg-BG" sz="36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6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Духовност</a:t>
            </a:r>
          </a:p>
          <a:p>
            <a:pPr marL="0" indent="0" algn="just">
              <a:buNone/>
            </a:pPr>
            <a:endParaRPr lang="bg-BG" sz="36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28736"/>
            <a:ext cx="3717347" cy="485778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0005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0465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bg-BG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Екипът,</a:t>
            </a:r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който възпитава, обучава и води по пътя на знанието децата на напия град.</a:t>
            </a:r>
          </a:p>
          <a:p>
            <a:pPr marL="0" indent="0" algn="just">
              <a:buNone/>
            </a:pPr>
            <a:r>
              <a:rPr lang="bg-BG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Екипът, </a:t>
            </a:r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 се грижи за храната и уюта на децата.</a:t>
            </a:r>
          </a:p>
          <a:p>
            <a:pPr marL="0" indent="0" algn="just">
              <a:buNone/>
            </a:pPr>
            <a:r>
              <a:rPr lang="bg-BG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Екипът</a:t>
            </a:r>
            <a:r>
              <a:rPr lang="bg-BG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който дава спокойствие, утеха и милувка на децата.</a:t>
            </a:r>
          </a:p>
          <a:p>
            <a:pPr marL="0" indent="0" algn="just">
              <a:buNone/>
            </a:pPr>
            <a:r>
              <a:rPr lang="bg-BG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Екипът</a:t>
            </a:r>
            <a:r>
              <a:rPr lang="bg-BG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който дава всичко от себе си за благото на децата.</a:t>
            </a:r>
          </a:p>
          <a:p>
            <a:pPr marL="0" indent="0" algn="ctr">
              <a:buNone/>
            </a:pPr>
            <a:endParaRPr lang="bg-BG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bg-BG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Екипът </a:t>
            </a:r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ДЕТСКА ГРАДИНА „ОГНЯН МИХАЙЛОВ“  2017 г.</a:t>
            </a:r>
            <a:endParaRPr lang="bg-BG" b="1" dirty="0" smtClean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bg-BG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570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ЕЛЕНА ГРАМОВА</a:t>
            </a:r>
            <a:b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иректор</a:t>
            </a:r>
            <a:b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 2016 г. ………..</a:t>
            </a:r>
            <a:endParaRPr lang="bg-BG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285992"/>
            <a:ext cx="3071834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1832203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Колективът – 2017 г.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771530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лавие 1"/>
          <p:cNvSpPr txBox="1">
            <a:spLocks/>
          </p:cNvSpPr>
          <p:nvPr/>
        </p:nvSpPr>
        <p:spPr>
          <a:xfrm>
            <a:off x="571472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СПЛОТЕНОСТ, ЕДИНСТВО,ПРИЯТЕЛСТВО</a:t>
            </a:r>
            <a:endParaRPr kumimoji="0" lang="bg-BG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62344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</a:t>
            </a:r>
            <a:endParaRPr lang="bg-BG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ЯСЛЕНА ГРУПА „ЗВЕЗДИЧКА“</a:t>
            </a:r>
            <a:endParaRPr lang="bg-BG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16" y="3068960"/>
            <a:ext cx="3153222" cy="273630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222" y="2492896"/>
            <a:ext cx="5748378" cy="35691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064660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 </a:t>
            </a:r>
            <a:endParaRPr lang="bg-BG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ПЪРВА ГРУПА „ЩУРЧЕ“</a:t>
            </a:r>
            <a:endParaRPr lang="bg-BG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20888"/>
            <a:ext cx="6041954" cy="4220308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24944"/>
            <a:ext cx="1762371" cy="253400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595701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</a:t>
            </a:r>
            <a:endParaRPr lang="bg-BG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ВТОРА ГРУПА „КАЛИНКА“</a:t>
            </a:r>
            <a:endParaRPr lang="bg-BG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56992"/>
            <a:ext cx="2527819" cy="223224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285992"/>
            <a:ext cx="49530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218401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</a:t>
            </a:r>
            <a:endParaRPr lang="bg-BG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ТРЕТА ПОДГОТВИТЕЛНА ГРУПА </a:t>
            </a:r>
          </a:p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„МАЛКИТЕ ЛЪВЧЕТА“</a:t>
            </a:r>
            <a:endParaRPr lang="bg-BG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89040"/>
            <a:ext cx="1837184" cy="235401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2714619"/>
            <a:ext cx="4857784" cy="402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01432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 ГРАДИНА „ОГНЯН МИХАЙЛОВ“</a:t>
            </a:r>
            <a:endParaRPr lang="bg-BG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ЧЕТВЪРТА ПОДГОТВИТЕЛНА ГРУПА</a:t>
            </a:r>
          </a:p>
          <a:p>
            <a:pPr marL="0" indent="0" algn="ctr">
              <a:buNone/>
            </a:pPr>
            <a:r>
              <a:rPr 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„ДАЛМАТИНЦИ“</a:t>
            </a:r>
            <a:endParaRPr lang="bg-BG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40"/>
            <a:ext cx="1901521" cy="237626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2786058"/>
            <a:ext cx="5641983" cy="3642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34455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СЕГА ЩЕ ВИ ПРЕДСТАВИМ НИЕ – ДЕЦАТА НА ДЕТСКА ГРАДИНА „ОГНЯН МИХАЙЛОВ“ </a:t>
            </a:r>
          </a:p>
          <a:p>
            <a:pPr marL="0" indent="0" algn="ctr">
              <a:buNone/>
            </a:pPr>
            <a:r>
              <a:rPr lang="bg-BG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КАКВО МОЖЕМ....</a:t>
            </a:r>
            <a:endParaRPr lang="bg-BG" sz="4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4502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20000">
        <p:circle/>
      </p:transition>
    </mc:Choice>
    <mc:Fallback>
      <p:transition spd="slow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МОЖЕМ ДА УКРАСИМ ЗАКУСКАТА СИ, ЗА ДА НИ Е ИНТЕРЕСНО И МНОГО ВКУСНО….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7632847" cy="4248472"/>
          </a:xfrm>
        </p:spPr>
      </p:pic>
    </p:spTree>
    <p:extLst>
      <p:ext uri="{BB962C8B-B14F-4D97-AF65-F5344CB8AC3E}">
        <p14:creationId xmlns="" xmlns:p14="http://schemas.microsoft.com/office/powerpoint/2010/main" val="3922521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МОЖЕМ ДА ПРИГОТВИМ БИСКВИТИТЕ ЗА СЛЕДОБЕДНАТА ЗАКУСКА *БИСКВИТЕНА ТОРТА*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60848"/>
            <a:ext cx="4464496" cy="3255264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933056"/>
            <a:ext cx="4783464" cy="2712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427804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ЗАЕДНО НАПРАВИХМЕ ПРЕКРАСНО ХВЪРЧИЛО И УЧАСТВАХМЕ В  </a:t>
            </a:r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„ЗВЕЗДЕН </a:t>
            </a:r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ПРАХ”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92374"/>
            <a:ext cx="6768752" cy="3888953"/>
          </a:xfrm>
        </p:spPr>
      </p:pic>
    </p:spTree>
    <p:extLst>
      <p:ext uri="{BB962C8B-B14F-4D97-AF65-F5344CB8AC3E}">
        <p14:creationId xmlns="" xmlns:p14="http://schemas.microsoft.com/office/powerpoint/2010/main" val="35860693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26.10.2016г. </a:t>
            </a:r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 ГРАДИНА РАЗКРИ НОВА ГРАДИНСКА ГРУПА “КАЛИНКА”</a:t>
            </a: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276872"/>
            <a:ext cx="6662982" cy="4137025"/>
          </a:xfrm>
        </p:spPr>
      </p:pic>
    </p:spTree>
    <p:extLst>
      <p:ext uri="{BB962C8B-B14F-4D97-AF65-F5344CB8AC3E}">
        <p14:creationId xmlns="" xmlns:p14="http://schemas.microsoft.com/office/powerpoint/2010/main" val="416987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5406" y="188640"/>
            <a:ext cx="8229600" cy="1143000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ДГ „ОГНЯН МИХАЙЛОВ“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3410"/>
            <a:ext cx="2859024" cy="1999488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15720" y="4139788"/>
            <a:ext cx="3931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ПОДРЕЖДАМЕ ПЪЗЕЛИ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06" y="1854116"/>
            <a:ext cx="4096250" cy="2008673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4437678" y="4139788"/>
            <a:ext cx="5015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ОТБЕЛЯЗВАМЕ „СЕДМИЦА НА ЧЕТЕНЕТО“</a:t>
            </a:r>
            <a:endParaRPr lang="bg-BG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0" y="4509120"/>
            <a:ext cx="3931920" cy="2139696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06" y="4509120"/>
            <a:ext cx="3940933" cy="2146571"/>
          </a:xfrm>
          <a:prstGeom prst="rect">
            <a:avLst/>
          </a:prstGeom>
        </p:spPr>
      </p:pic>
      <p:sp>
        <p:nvSpPr>
          <p:cNvPr id="10" name="Текстово поле 9"/>
          <p:cNvSpPr txBox="1"/>
          <p:nvPr/>
        </p:nvSpPr>
        <p:spPr>
          <a:xfrm>
            <a:off x="323528" y="148478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УЧИМ РУСКИ ЕЗИК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4580206" y="1434997"/>
            <a:ext cx="45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РАБОТИМ С МУЗИКАЛЕН ПЕДАГОГ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3171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79" y="1650927"/>
            <a:ext cx="3358896" cy="1835724"/>
          </a:xfrm>
        </p:spPr>
      </p:pic>
      <p:sp>
        <p:nvSpPr>
          <p:cNvPr id="5" name="Текстово поле 4"/>
          <p:cNvSpPr txBox="1"/>
          <p:nvPr/>
        </p:nvSpPr>
        <p:spPr>
          <a:xfrm>
            <a:off x="251520" y="476672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 ОТ НУ „ХРИСТО БОТЕВ“ ПРОЧЕТОХА ПРИКАЗКИ НА ДЕЦАТА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509120"/>
            <a:ext cx="3312369" cy="2143845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58479" y="4005064"/>
            <a:ext cx="301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ЗАБАВЛЯВАМЕ СЕ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37" y="1619642"/>
            <a:ext cx="3432048" cy="1999488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5127325" y="515468"/>
            <a:ext cx="3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КАРНАВАЛ НА ПРИКАЗНИТЕ ГЕРОИ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816" y="4720533"/>
            <a:ext cx="3576320" cy="1932432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5237716" y="3830661"/>
            <a:ext cx="3432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 ОТ ОУ „ВАСИЛ ЛЕВСКИ“ ПРОЧЕТОХА ПРИКАЗКИ НА ДЕЦАТА</a:t>
            </a:r>
            <a:endParaRPr lang="bg-B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90870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7750" y="125760"/>
            <a:ext cx="8229600" cy="1143000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 НА ПРЕДПРИЕМАЧЕСТВОТО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JA Bulgaria 2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97" y="1124744"/>
            <a:ext cx="21431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JA Bulgaria 2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041111"/>
            <a:ext cx="214312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4071938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430" y="2097930"/>
            <a:ext cx="3786188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Контейнер за съдържание 6" descr="SL70658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38" t="22221" r="60527"/>
          <a:stretch>
            <a:fillRect/>
          </a:stretch>
        </p:blipFill>
        <p:spPr bwMode="auto">
          <a:xfrm>
            <a:off x="611560" y="4725144"/>
            <a:ext cx="1944216" cy="1815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Картина 5" descr="SL706638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743" y="4838290"/>
            <a:ext cx="2428875" cy="170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167447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ПО БДП</a:t>
            </a:r>
            <a:b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/БЕЗОПАСНОСТ НА ДВИЖЕНИЕ ПО ПЪТИЩАТА/</a:t>
            </a: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0222" y="2060848"/>
            <a:ext cx="8229600" cy="3849291"/>
          </a:xfrm>
        </p:spPr>
        <p:txBody>
          <a:bodyPr/>
          <a:lstStyle/>
          <a:p>
            <a:pPr marL="0" indent="0" algn="just">
              <a:buNone/>
            </a:pPr>
            <a:r>
              <a:rPr lang="bg-BG" altLang="bg-BG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любезното съдействие на Началника на </a:t>
            </a:r>
            <a:r>
              <a:rPr lang="bg-BG" alt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РУП-Кнежа – Митко </a:t>
            </a:r>
            <a:r>
              <a:rPr lang="bg-BG" altLang="bg-BG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Симеонов и полицай Силвия </a:t>
            </a:r>
            <a:r>
              <a:rPr lang="bg-BG" altLang="bg-BG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Стоянова.</a:t>
            </a:r>
            <a:endParaRPr lang="bg-BG" altLang="bg-BG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328392"/>
            <a:ext cx="5445795" cy="328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942679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ХОДИМ И В ИСТОРИЧЕСКИЯ МУЗЕЯ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73" y="1669058"/>
            <a:ext cx="341185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69058"/>
            <a:ext cx="350386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358633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„ПРИКАЗКИ БЕЗ КРАЙ“</a:t>
            </a:r>
            <a:endParaRPr lang="bg-BG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11" descr="IMG_20170403_09454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00200"/>
            <a:ext cx="357187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Картина 18" descr="IMG_20170404_11294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1600200"/>
            <a:ext cx="328612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Картина 12" descr="DSC0032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8588"/>
            <a:ext cx="35718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938588"/>
            <a:ext cx="40386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576466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СГОТВИХМЕ </a:t>
            </a:r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„ЗДРАВОСЛОВНИ </a:t>
            </a:r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СЛАДКИ ИЗКУШЕНИЯ”</a:t>
            </a: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47" y="1772816"/>
            <a:ext cx="7715250" cy="450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985874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ПОСРЕЩНАХМЕ </a:t>
            </a:r>
            <a:b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БАБА МАРТА</a:t>
            </a: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772816"/>
            <a:ext cx="38862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72816"/>
            <a:ext cx="3717032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429125"/>
            <a:ext cx="3886200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4357688"/>
            <a:ext cx="3717032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83" y="3284984"/>
            <a:ext cx="3037685" cy="170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51358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Знаем как да празнуваме </a:t>
            </a:r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ЛАЗАРОВДЕН</a:t>
            </a: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2000250" cy="31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508722"/>
            <a:ext cx="2000250" cy="2563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500187"/>
            <a:ext cx="2071688" cy="2572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908720"/>
            <a:ext cx="2071687" cy="316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86250"/>
            <a:ext cx="2304256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792" y="4317260"/>
            <a:ext cx="1714500" cy="232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4317260"/>
            <a:ext cx="2357438" cy="232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721522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ЗНАЕМ И ЗА </a:t>
            </a:r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ВЕЛИКДЕН…</a:t>
            </a:r>
            <a:endParaRPr lang="bg-BG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 descr="38image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14325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Картина 9" descr="DSC0034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0870"/>
          <a:stretch>
            <a:fillRect/>
          </a:stretch>
        </p:blipFill>
        <p:spPr bwMode="auto">
          <a:xfrm>
            <a:off x="5724128" y="1340768"/>
            <a:ext cx="313754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Картина 8" descr="IMG_20170412_10543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861048"/>
            <a:ext cx="3143250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Контейнер за съдържание 8" descr="17888990_994237654045707_624229668_n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884209"/>
            <a:ext cx="3137545" cy="233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Картина 9" descr="43image.jpe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23792"/>
            <a:ext cx="3096344" cy="177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068164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ВЕЛИКДЕНСКА РАБОТИЛНИЦА</a:t>
            </a:r>
            <a:b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bg-BG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12.04.2017г „Ден </a:t>
            </a:r>
            <a:r>
              <a:rPr lang="bg-BG" altLang="bg-BG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отворените врати”</a:t>
            </a:r>
            <a:endParaRPr lang="bg-B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7" descr="IMG_20170412_10314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2714625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Контейнер за съдържание 7" descr="17888938_994237827379023_1082736517_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1628800"/>
            <a:ext cx="1793924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Картина 8" descr="31image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58027"/>
            <a:ext cx="3024188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09942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dirty="0" smtClean="0">
                <a:solidFill>
                  <a:srgbClr val="00B050"/>
                </a:solidFill>
              </a:rPr>
              <a:t>ВЕЛИКДЕНСКАТА НИ УКРАСА</a:t>
            </a:r>
            <a:br>
              <a:rPr lang="bg-BG" sz="2400" dirty="0" smtClean="0">
                <a:solidFill>
                  <a:srgbClr val="00B050"/>
                </a:solidFill>
              </a:rPr>
            </a:br>
            <a:r>
              <a:rPr lang="bg-BG" sz="2400" dirty="0" smtClean="0">
                <a:solidFill>
                  <a:srgbClr val="00B050"/>
                </a:solidFill>
              </a:rPr>
              <a:t>грейна на центъра на гр.Кнежа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1600200"/>
            <a:ext cx="76438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FF0000"/>
                </a:solidFill>
              </a:rPr>
              <a:t>Можем и да спортуваме…..</a:t>
            </a:r>
            <a:endParaRPr lang="bg-BG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3929090" cy="255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214422"/>
            <a:ext cx="3786214" cy="2659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000504"/>
            <a:ext cx="378621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4000504"/>
            <a:ext cx="428628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00B050"/>
                </a:solidFill>
              </a:rPr>
              <a:t>Знаем как да празнуваме  деня на МАМА</a:t>
            </a:r>
            <a:endParaRPr lang="bg-BG" b="1" dirty="0">
              <a:solidFill>
                <a:srgbClr val="00B05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714488"/>
            <a:ext cx="3553161" cy="199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857628"/>
            <a:ext cx="3500462" cy="212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1571612"/>
            <a:ext cx="3357586" cy="194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Контейнер за съдържани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00B050"/>
                </a:solidFill>
              </a:rPr>
              <a:t>Знаем как да играем в драматизации</a:t>
            </a:r>
            <a:endParaRPr lang="bg-BG" b="1" dirty="0">
              <a:solidFill>
                <a:srgbClr val="00B05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071678"/>
            <a:ext cx="3731689" cy="2328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571744"/>
            <a:ext cx="4502165" cy="337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>
            <a:normAutofit/>
          </a:bodyPr>
          <a:lstStyle/>
          <a:p>
            <a:r>
              <a:rPr lang="bg-BG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ЗНАЕМ И МОЖЕМ, ДА ПОКАЖЕМ ОЩЕ МНОГО ИНТЕРЕСНИ НЕЩА ОТ НАШЕТО ЕЖЕДНЕВИЕ, НО СЕГА Е ВРЕМЕ ДА СПОДЕЛИТЕ СПОМЕНИТЕ СИ ОТ ГОДИНТЕ НАЗАД…….. </a:t>
            </a:r>
            <a:endParaRPr lang="bg-BG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лаковидно изнесено означение 5"/>
          <p:cNvSpPr/>
          <p:nvPr/>
        </p:nvSpPr>
        <p:spPr>
          <a:xfrm>
            <a:off x="2159732" y="589725"/>
            <a:ext cx="2088232" cy="108012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Текстово поле 6"/>
          <p:cNvSpPr txBox="1"/>
          <p:nvPr/>
        </p:nvSpPr>
        <p:spPr>
          <a:xfrm>
            <a:off x="2411760" y="837397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ТОВА БЯХМЕ НИЕ…</a:t>
            </a:r>
            <a:endParaRPr lang="bg-BG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лаковидно изнесено означение 7"/>
          <p:cNvSpPr/>
          <p:nvPr/>
        </p:nvSpPr>
        <p:spPr>
          <a:xfrm>
            <a:off x="6588224" y="60293"/>
            <a:ext cx="2304256" cy="144016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ОТ ДГ „ОГНЯН МИХАЙЛОВ‘</a:t>
            </a:r>
            <a:endParaRPr lang="bg-BG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етно 1 12"/>
          <p:cNvSpPr/>
          <p:nvPr/>
        </p:nvSpPr>
        <p:spPr>
          <a:xfrm>
            <a:off x="49872" y="4653136"/>
            <a:ext cx="2844316" cy="206084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653136"/>
            <a:ext cx="2871787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Текстово поле 13"/>
          <p:cNvSpPr txBox="1"/>
          <p:nvPr/>
        </p:nvSpPr>
        <p:spPr>
          <a:xfrm>
            <a:off x="1007604" y="5445224"/>
            <a:ext cx="1404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КРАЙ</a:t>
            </a:r>
            <a:endParaRPr lang="bg-BG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6234742" y="5444561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ВИ!!!</a:t>
            </a:r>
            <a:endParaRPr lang="bg-BG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3773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Tm="30000">
        <p:circle/>
      </p:transition>
    </mc:Choice>
    <mc:Fallback>
      <p:transition spd="slow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3" grpId="0" animBg="1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1314</Words>
  <Application>Microsoft Office PowerPoint</Application>
  <PresentationFormat>Презентация на цял екран (4:3)</PresentationFormat>
  <Paragraphs>151</Paragraphs>
  <Slides>62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62</vt:i4>
      </vt:variant>
    </vt:vector>
  </HeadingPairs>
  <TitlesOfParts>
    <vt:vector size="63" baseType="lpstr">
      <vt:lpstr>Office тема</vt:lpstr>
      <vt:lpstr>ДГ „Огнян Михайлов“</vt:lpstr>
      <vt:lpstr>Исторически данни за патрона на  детската градина: </vt:lpstr>
      <vt:lpstr>Семейството на Огнян Михайлов: </vt:lpstr>
      <vt:lpstr>Слайд 4</vt:lpstr>
      <vt:lpstr>Слайд 5</vt:lpstr>
      <vt:lpstr>Слайд 6</vt:lpstr>
      <vt:lpstr>Бюст – паметникът на Огнян Михайлов</vt:lpstr>
      <vt:lpstr>Поглед в миналото…</vt:lpstr>
      <vt:lpstr>Слайд 9</vt:lpstr>
      <vt:lpstr>Персоналът на Обединено  Детско Заведение № 1</vt:lpstr>
      <vt:lpstr>Учителският колектив при откриването е следният: 1.Тотка Данова 2.Теменужка Симеонова 3Павлина Кацарска 4.Надежда Бодилкова 5.Лиляна Петровска 6.Блага Бачийска 7.Димитрина Димитрова 8.Виолета Беновска </vt:lpstr>
      <vt:lpstr>Бивши директори:</vt:lpstr>
      <vt:lpstr>Колективът на ОДЗ№1</vt:lpstr>
      <vt:lpstr>КОЛЕКТИВЪТ на ОДЗ№1</vt:lpstr>
      <vt:lpstr>КОЛЕКТИВЪТ на ОДЗ№1</vt:lpstr>
      <vt:lpstr>КОЛЕКТИВЪТ на ОДЗ№1</vt:lpstr>
      <vt:lpstr>През годините има и други,  които са дали своя принос в развитието на детската градина, за съжаление не разполагаме със снимки, за да Ви ги представим, но можем да споменем някой имена: като  ползваме летописната книга…..</vt:lpstr>
      <vt:lpstr>    1. Ивка Милчева – учител 2. К. Илиева- 3. Милка Томова – от центъра за работа с деца 4. Лазарина Беремска – музикален ръководител народни песни и танци 5. Искра Каменова-преподавател по немски език 6. Свобода Динкова – учител 7. Йоана Койнарска- учител 8. Валя Чиренска –музикален ръководител 9. Христина Христова – учител 10.Юлия Воденичарска – специалист ЗАТС 11.Тошка Средкова –специалист ЗАТС 12.Донка Павлова – домакин  </vt:lpstr>
      <vt:lpstr>           13.Венета Къндинска – домакин 14.Илка Ахчийска – учител 15.Илийка Бизерска – пом.възпитател 16.Лукан Порашки – огняр 17.Георги Миловски – огняр 18.Цецка Илиева – мед.сестра 19.Желана Цветанова – педагог детска ясла 20.Тинка Калейчева – музикален педагог 21.Валя Маринова- учител 22.Юлия Тодорова – пом.възпитател 23.Валентина Беновска – пом.възпитател 24.Румяна Паньова – председател на УН </vt:lpstr>
      <vt:lpstr>Слайд 20</vt:lpstr>
      <vt:lpstr>37.Юлия Горнишка- учител 38.Малинка Колдашка- преподавател по английски език 39.Мая Димитрова –мед. сестра 40.Детелина Димитрова-мед.сестра  41.Ана Гетова-пом.възпитател 42.Цвятко Цветков-огняр 43.Мирослав Тоев –огняр 44.Даниела Къчева – пом .възпитател 45.Надежда Хинкина – счетоводител 46.Пенка Николова- пом .възпитател 47.Валерия Джанабетска – детегледач </vt:lpstr>
      <vt:lpstr>ЕТО КАК СЕ ОТБЕЛЯЗА  35 ГОДИНИ   ОДЗ №1</vt:lpstr>
      <vt:lpstr>35   ГОДИНИ</vt:lpstr>
      <vt:lpstr>35 ГОДИНИ</vt:lpstr>
      <vt:lpstr>Слайд 25</vt:lpstr>
      <vt:lpstr>ЕТО КАК СЕ ОТБЕЛЯЗА  40 ГОДИНИ  ОДЗ№1</vt:lpstr>
      <vt:lpstr>40 години, през които детската градина е запазена територия за децата …</vt:lpstr>
      <vt:lpstr>40 ГОДИНИ</vt:lpstr>
      <vt:lpstr>Из летописната книга…</vt:lpstr>
      <vt:lpstr>Слайд 30</vt:lpstr>
      <vt:lpstr>Детска градина „Огнян Михайлов“</vt:lpstr>
      <vt:lpstr>Детска градина „Огнян Михайлов“</vt:lpstr>
      <vt:lpstr>Слайд 33</vt:lpstr>
      <vt:lpstr>ЕЛЕНА ГРАМОВА Директор от 2016 г. ………..</vt:lpstr>
      <vt:lpstr>Колективът – 2017 г.</vt:lpstr>
      <vt:lpstr>ДЕТСКА ГРАДИНА „ОГНЯН МИХАЙЛОВ“</vt:lpstr>
      <vt:lpstr>ДЕТСКА ГРАДИНА „ОГНЯН МИХАЙЛОВ“ </vt:lpstr>
      <vt:lpstr>ДЕТСКА ГРАДИНА „ОГНЯН МИХАЙЛОВ“</vt:lpstr>
      <vt:lpstr>ДЕТСКА ГРАДИНА „ОГНЯН МИХАЙЛОВ“</vt:lpstr>
      <vt:lpstr>ДЕТСКА ГРАДИНА „ОГНЯН МИХАЙЛОВ“</vt:lpstr>
      <vt:lpstr>Слайд 41</vt:lpstr>
      <vt:lpstr>МОЖЕМ ДА УКРАСИМ ЗАКУСКАТА СИ, ЗА ДА НИ Е ИНТЕРЕСНО И МНОГО ВКУСНО….</vt:lpstr>
      <vt:lpstr>МОЖЕМ ДА ПРИГОТВИМ БИСКВИТИТЕ ЗА СЛЕДОБЕДНАТА ЗАКУСКА *БИСКВИТЕНА ТОРТА*</vt:lpstr>
      <vt:lpstr>ЗАЕДНО НАПРАВИХМЕ ПРЕКРАСНО ХВЪРЧИЛО И УЧАСТВАХМЕ В  „ЗВЕЗДЕН ПРАХ”</vt:lpstr>
      <vt:lpstr>НА 26.10.2016г. ДЕТСКАТА ГРАДИНА РАЗКРИ НОВА ГРАДИНСКА ГРУПА “КАЛИНКА”</vt:lpstr>
      <vt:lpstr>ДГ „ОГНЯН МИХАЙЛОВ“</vt:lpstr>
      <vt:lpstr>Слайд 47</vt:lpstr>
      <vt:lpstr>ДЕН НА ПРЕДПРИЕМАЧЕСТВОТО</vt:lpstr>
      <vt:lpstr>ОБУЧЕНИЕ ПО БДП /БЕЗОПАСНОСТ НА ДВИЖЕНИЕ ПО ПЪТИЩАТА/</vt:lpstr>
      <vt:lpstr>ХОДИМ И В ИСТОРИЧЕСКИЯ МУЗЕЯ</vt:lpstr>
      <vt:lpstr>„ПРИКАЗКИ БЕЗ КРАЙ“</vt:lpstr>
      <vt:lpstr>СГОТВИХМЕ „ЗДРАВОСЛОВНИ СЛАДКИ ИЗКУШЕНИЯ”</vt:lpstr>
      <vt:lpstr>ПОСРЕЩНАХМЕ  БАБА МАРТА</vt:lpstr>
      <vt:lpstr>Знаем как да празнуваме ЛАЗАРОВДЕН</vt:lpstr>
      <vt:lpstr>ЗНАЕМ И ЗА ВЕЛИКДЕН…</vt:lpstr>
      <vt:lpstr>ВЕЛИКДЕНСКА РАБОТИЛНИЦА 12.04.2017г „Ден на отворените врати”</vt:lpstr>
      <vt:lpstr>ВЕЛИКДЕНСКАТА НИ УКРАСА грейна на центъра на гр.Кнежа</vt:lpstr>
      <vt:lpstr>Можем и да спортуваме…..</vt:lpstr>
      <vt:lpstr>Знаем как да празнуваме  деня на МАМА</vt:lpstr>
      <vt:lpstr>Знаем как да играем в драматизации</vt:lpstr>
      <vt:lpstr>ЗНАЕМ И МОЖЕМ, ДА ПОКАЖЕМ ОЩЕ МНОГО ИНТЕРЕСНИ НЕЩА ОТ НАШЕТО ЕЖЕДНЕВИЕ, НО СЕГА Е ВРЕМЕ ДА СПОДЕЛИТЕ СПОМЕНИТЕ СИ ОТ ГОДИНТЕ НАЗАД…….. </vt:lpstr>
      <vt:lpstr>Слайд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Детска градина  „Огнян Михайлов“ гр. Кнежа</dc:title>
  <dc:creator>Паулина</dc:creator>
  <cp:lastModifiedBy>Admin</cp:lastModifiedBy>
  <cp:revision>103</cp:revision>
  <dcterms:created xsi:type="dcterms:W3CDTF">2017-04-30T18:18:26Z</dcterms:created>
  <dcterms:modified xsi:type="dcterms:W3CDTF">2017-05-25T10:54:08Z</dcterms:modified>
</cp:coreProperties>
</file>